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74" r:id="rId3"/>
    <p:sldId id="258" r:id="rId4"/>
    <p:sldId id="277" r:id="rId5"/>
    <p:sldId id="278" r:id="rId6"/>
    <p:sldId id="279" r:id="rId7"/>
    <p:sldId id="280" r:id="rId8"/>
    <p:sldId id="283" r:id="rId9"/>
    <p:sldId id="261" r:id="rId10"/>
    <p:sldId id="272" r:id="rId11"/>
    <p:sldId id="273" r:id="rId12"/>
    <p:sldId id="269" r:id="rId13"/>
    <p:sldId id="275" r:id="rId14"/>
    <p:sldId id="276" r:id="rId15"/>
    <p:sldId id="282" r:id="rId16"/>
    <p:sldId id="270" r:id="rId17"/>
    <p:sldId id="271" r:id="rId18"/>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2" d="100"/>
          <a:sy n="52" d="100"/>
        </p:scale>
        <p:origin x="850"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15251624" y="9690758"/>
            <a:ext cx="2743199" cy="552449"/>
          </a:xfrm>
          <a:prstGeom prst="rect">
            <a:avLst/>
          </a:prstGeom>
        </p:spPr>
      </p:pic>
      <p:sp>
        <p:nvSpPr>
          <p:cNvPr id="17" name="bg object 17"/>
          <p:cNvSpPr/>
          <p:nvPr/>
        </p:nvSpPr>
        <p:spPr>
          <a:xfrm>
            <a:off x="0" y="0"/>
            <a:ext cx="18288000" cy="1999614"/>
          </a:xfrm>
          <a:custGeom>
            <a:avLst/>
            <a:gdLst/>
            <a:ahLst/>
            <a:cxnLst/>
            <a:rect l="l" t="t" r="r" b="b"/>
            <a:pathLst>
              <a:path w="18288000" h="1999614">
                <a:moveTo>
                  <a:pt x="18287998" y="1999280"/>
                </a:moveTo>
                <a:lnTo>
                  <a:pt x="0" y="1999280"/>
                </a:lnTo>
                <a:lnTo>
                  <a:pt x="0" y="0"/>
                </a:lnTo>
                <a:lnTo>
                  <a:pt x="18287998" y="0"/>
                </a:lnTo>
                <a:lnTo>
                  <a:pt x="18287998" y="1999280"/>
                </a:lnTo>
                <a:close/>
              </a:path>
            </a:pathLst>
          </a:custGeom>
          <a:solidFill>
            <a:srgbClr val="408AB3"/>
          </a:solidFill>
        </p:spPr>
        <p:txBody>
          <a:bodyPr wrap="square" lIns="0" tIns="0" rIns="0" bIns="0" rtlCol="0"/>
          <a:lstStyle/>
          <a:p>
            <a:endParaRPr/>
          </a:p>
        </p:txBody>
      </p:sp>
      <p:sp>
        <p:nvSpPr>
          <p:cNvPr id="2" name="Holder 2"/>
          <p:cNvSpPr>
            <a:spLocks noGrp="1"/>
          </p:cNvSpPr>
          <p:nvPr>
            <p:ph type="ctrTitle"/>
          </p:nvPr>
        </p:nvSpPr>
        <p:spPr>
          <a:xfrm>
            <a:off x="310544" y="13949"/>
            <a:ext cx="17666911" cy="103124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95365" y="7556037"/>
            <a:ext cx="17897269" cy="1397000"/>
          </a:xfrm>
          <a:prstGeom prst="rect">
            <a:avLst/>
          </a:prstGeom>
        </p:spPr>
        <p:txBody>
          <a:bodyPr wrap="square" lIns="0" tIns="0" rIns="0" bIns="0">
            <a:spAutoFit/>
          </a:bodyPr>
          <a:lstStyle>
            <a:lvl1pPr>
              <a:defRPr sz="3750" b="1"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1800" b="0" i="1">
                <a:solidFill>
                  <a:srgbClr val="0C0C0C"/>
                </a:solidFill>
                <a:latin typeface="Arial"/>
                <a:cs typeface="Arial"/>
              </a:defRPr>
            </a:lvl1pPr>
          </a:lstStyle>
          <a:p>
            <a:pPr marL="12700">
              <a:lnSpc>
                <a:spcPts val="2090"/>
              </a:lnSpc>
            </a:pPr>
            <a:r>
              <a:rPr dirty="0"/>
              <a:t>18</a:t>
            </a:r>
            <a:r>
              <a:rPr spc="-50" dirty="0"/>
              <a:t> </a:t>
            </a:r>
            <a:r>
              <a:rPr dirty="0"/>
              <a:t>August</a:t>
            </a:r>
            <a:r>
              <a:rPr spc="-45" dirty="0"/>
              <a:t> </a:t>
            </a:r>
            <a:r>
              <a:rPr dirty="0"/>
              <a:t>2022</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10/12/2023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00" b="1" i="0">
                <a:solidFill>
                  <a:srgbClr val="6D9AC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1800" b="0" i="1">
                <a:solidFill>
                  <a:srgbClr val="0C0C0C"/>
                </a:solidFill>
                <a:latin typeface="Arial"/>
                <a:cs typeface="Arial"/>
              </a:defRPr>
            </a:lvl1pPr>
          </a:lstStyle>
          <a:p>
            <a:pPr marL="12700">
              <a:lnSpc>
                <a:spcPts val="2090"/>
              </a:lnSpc>
            </a:pPr>
            <a:r>
              <a:rPr dirty="0"/>
              <a:t>18</a:t>
            </a:r>
            <a:r>
              <a:rPr spc="-50" dirty="0"/>
              <a:t> </a:t>
            </a:r>
            <a:r>
              <a:rPr dirty="0"/>
              <a:t>August</a:t>
            </a:r>
            <a:r>
              <a:rPr spc="-45" dirty="0"/>
              <a:t> </a:t>
            </a:r>
            <a:r>
              <a:rPr dirty="0"/>
              <a:t>2022</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10/12/2023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00" b="1" i="0">
                <a:solidFill>
                  <a:srgbClr val="6D9AC1"/>
                </a:solidFill>
                <a:latin typeface="Arial"/>
                <a:cs typeface="Arial"/>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800" b="0" i="1">
                <a:solidFill>
                  <a:srgbClr val="0C0C0C"/>
                </a:solidFill>
                <a:latin typeface="Arial"/>
                <a:cs typeface="Arial"/>
              </a:defRPr>
            </a:lvl1pPr>
          </a:lstStyle>
          <a:p>
            <a:pPr marL="12700">
              <a:lnSpc>
                <a:spcPts val="2090"/>
              </a:lnSpc>
            </a:pPr>
            <a:r>
              <a:rPr dirty="0"/>
              <a:t>18</a:t>
            </a:r>
            <a:r>
              <a:rPr spc="-50" dirty="0"/>
              <a:t> </a:t>
            </a:r>
            <a:r>
              <a:rPr dirty="0"/>
              <a:t>August</a:t>
            </a:r>
            <a:r>
              <a:rPr spc="-45" dirty="0"/>
              <a:t> </a:t>
            </a:r>
            <a:r>
              <a:rPr dirty="0"/>
              <a:t>2022</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10/12/2023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00" b="1" i="0">
                <a:solidFill>
                  <a:srgbClr val="6D9AC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1800" b="0" i="1">
                <a:solidFill>
                  <a:srgbClr val="0C0C0C"/>
                </a:solidFill>
                <a:latin typeface="Arial"/>
                <a:cs typeface="Arial"/>
              </a:defRPr>
            </a:lvl1pPr>
          </a:lstStyle>
          <a:p>
            <a:pPr marL="12700">
              <a:lnSpc>
                <a:spcPts val="2090"/>
              </a:lnSpc>
            </a:pPr>
            <a:r>
              <a:rPr dirty="0"/>
              <a:t>18</a:t>
            </a:r>
            <a:r>
              <a:rPr spc="-50" dirty="0"/>
              <a:t> </a:t>
            </a:r>
            <a:r>
              <a:rPr dirty="0"/>
              <a:t>August</a:t>
            </a:r>
            <a:r>
              <a:rPr spc="-45" dirty="0"/>
              <a:t> </a:t>
            </a:r>
            <a:r>
              <a:rPr dirty="0"/>
              <a:t>2022</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10/12/2023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800" b="0" i="1">
                <a:solidFill>
                  <a:srgbClr val="0C0C0C"/>
                </a:solidFill>
                <a:latin typeface="Arial"/>
                <a:cs typeface="Arial"/>
              </a:defRPr>
            </a:lvl1pPr>
          </a:lstStyle>
          <a:p>
            <a:pPr marL="12700">
              <a:lnSpc>
                <a:spcPts val="2090"/>
              </a:lnSpc>
            </a:pPr>
            <a:r>
              <a:rPr dirty="0"/>
              <a:t>18</a:t>
            </a:r>
            <a:r>
              <a:rPr spc="-50" dirty="0"/>
              <a:t> </a:t>
            </a:r>
            <a:r>
              <a:rPr dirty="0"/>
              <a:t>August</a:t>
            </a:r>
            <a:r>
              <a:rPr spc="-45" dirty="0"/>
              <a:t> </a:t>
            </a:r>
            <a:r>
              <a:rPr dirty="0"/>
              <a:t>2022</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10/12/2023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15251624" y="9690758"/>
            <a:ext cx="2743199" cy="552449"/>
          </a:xfrm>
          <a:prstGeom prst="rect">
            <a:avLst/>
          </a:prstGeom>
        </p:spPr>
      </p:pic>
      <p:sp>
        <p:nvSpPr>
          <p:cNvPr id="2" name="Holder 2"/>
          <p:cNvSpPr>
            <a:spLocks noGrp="1"/>
          </p:cNvSpPr>
          <p:nvPr>
            <p:ph type="title"/>
          </p:nvPr>
        </p:nvSpPr>
        <p:spPr>
          <a:xfrm>
            <a:off x="1193539" y="2589376"/>
            <a:ext cx="15900920" cy="4597400"/>
          </a:xfrm>
          <a:prstGeom prst="rect">
            <a:avLst/>
          </a:prstGeom>
        </p:spPr>
        <p:txBody>
          <a:bodyPr wrap="square" lIns="0" tIns="0" rIns="0" bIns="0">
            <a:spAutoFit/>
          </a:bodyPr>
          <a:lstStyle>
            <a:lvl1pPr>
              <a:defRPr sz="30000" b="1" i="0">
                <a:solidFill>
                  <a:srgbClr val="6D9AC1"/>
                </a:solidFill>
                <a:latin typeface="Arial"/>
                <a:cs typeface="Arial"/>
              </a:defRPr>
            </a:lvl1pPr>
          </a:lstStyle>
          <a:p>
            <a:endParaRPr/>
          </a:p>
        </p:txBody>
      </p:sp>
      <p:sp>
        <p:nvSpPr>
          <p:cNvPr id="3" name="Holder 3"/>
          <p:cNvSpPr>
            <a:spLocks noGrp="1"/>
          </p:cNvSpPr>
          <p:nvPr>
            <p:ph type="body" idx="1"/>
          </p:nvPr>
        </p:nvSpPr>
        <p:spPr>
          <a:xfrm>
            <a:off x="313412" y="2149620"/>
            <a:ext cx="17661174" cy="338582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1336024" y="9869704"/>
            <a:ext cx="1627505" cy="281304"/>
          </a:xfrm>
          <a:prstGeom prst="rect">
            <a:avLst/>
          </a:prstGeom>
        </p:spPr>
        <p:txBody>
          <a:bodyPr wrap="square" lIns="0" tIns="0" rIns="0" bIns="0">
            <a:spAutoFit/>
          </a:bodyPr>
          <a:lstStyle>
            <a:lvl1pPr>
              <a:defRPr sz="1800" b="0" i="1">
                <a:solidFill>
                  <a:srgbClr val="0C0C0C"/>
                </a:solidFill>
                <a:latin typeface="Arial"/>
                <a:cs typeface="Arial"/>
              </a:defRPr>
            </a:lvl1pPr>
          </a:lstStyle>
          <a:p>
            <a:pPr marL="12700">
              <a:lnSpc>
                <a:spcPts val="2090"/>
              </a:lnSpc>
            </a:pPr>
            <a:r>
              <a:rPr dirty="0"/>
              <a:t>18</a:t>
            </a:r>
            <a:r>
              <a:rPr spc="-50" dirty="0"/>
              <a:t> </a:t>
            </a:r>
            <a:r>
              <a:rPr dirty="0"/>
              <a:t>August</a:t>
            </a:r>
            <a:r>
              <a:rPr spc="-45" dirty="0"/>
              <a:t> </a:t>
            </a:r>
            <a:r>
              <a:rPr dirty="0"/>
              <a:t>2022</a:t>
            </a: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10/12/2023</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acropolis.in/" TargetMode="External"/><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053227"/>
            <a:ext cx="18288000" cy="4234180"/>
          </a:xfrm>
          <a:custGeom>
            <a:avLst/>
            <a:gdLst/>
            <a:ahLst/>
            <a:cxnLst/>
            <a:rect l="l" t="t" r="r" b="b"/>
            <a:pathLst>
              <a:path w="18288000" h="4234180">
                <a:moveTo>
                  <a:pt x="18287998" y="4233772"/>
                </a:moveTo>
                <a:lnTo>
                  <a:pt x="0" y="4233772"/>
                </a:lnTo>
                <a:lnTo>
                  <a:pt x="0" y="0"/>
                </a:lnTo>
                <a:lnTo>
                  <a:pt x="18287998" y="0"/>
                </a:lnTo>
                <a:lnTo>
                  <a:pt x="18287998" y="4233772"/>
                </a:lnTo>
                <a:close/>
              </a:path>
            </a:pathLst>
          </a:custGeom>
          <a:solidFill>
            <a:srgbClr val="408AB3"/>
          </a:solidFill>
        </p:spPr>
        <p:txBody>
          <a:bodyPr wrap="square" lIns="0" tIns="0" rIns="0" bIns="0" rtlCol="0"/>
          <a:lstStyle/>
          <a:p>
            <a:endParaRPr/>
          </a:p>
        </p:txBody>
      </p:sp>
      <p:pic>
        <p:nvPicPr>
          <p:cNvPr id="3" name="object 3"/>
          <p:cNvPicPr/>
          <p:nvPr/>
        </p:nvPicPr>
        <p:blipFill>
          <a:blip r:embed="rId2" cstate="print"/>
          <a:stretch>
            <a:fillRect/>
          </a:stretch>
        </p:blipFill>
        <p:spPr>
          <a:xfrm>
            <a:off x="3530218" y="1976712"/>
            <a:ext cx="11229973" cy="2276474"/>
          </a:xfrm>
          <a:prstGeom prst="rect">
            <a:avLst/>
          </a:prstGeom>
        </p:spPr>
      </p:pic>
      <p:sp>
        <p:nvSpPr>
          <p:cNvPr id="4" name="object 4"/>
          <p:cNvSpPr txBox="1">
            <a:spLocks noGrp="1"/>
          </p:cNvSpPr>
          <p:nvPr>
            <p:ph type="title"/>
          </p:nvPr>
        </p:nvSpPr>
        <p:spPr>
          <a:xfrm>
            <a:off x="1731171" y="6907816"/>
            <a:ext cx="14825980" cy="2124710"/>
          </a:xfrm>
          <a:prstGeom prst="rect">
            <a:avLst/>
          </a:prstGeom>
        </p:spPr>
        <p:txBody>
          <a:bodyPr vert="horz" wrap="square" lIns="0" tIns="29209" rIns="0" bIns="0" rtlCol="0">
            <a:spAutoFit/>
          </a:bodyPr>
          <a:lstStyle/>
          <a:p>
            <a:pPr marL="3856990" marR="5080" indent="-3844925">
              <a:lnSpc>
                <a:spcPts val="8250"/>
              </a:lnSpc>
              <a:spcBef>
                <a:spcPts val="229"/>
              </a:spcBef>
              <a:tabLst>
                <a:tab pos="4297045" algn="l"/>
                <a:tab pos="7948295" algn="l"/>
                <a:tab pos="8289925" algn="l"/>
                <a:tab pos="9018905" algn="l"/>
                <a:tab pos="14179550" algn="l"/>
              </a:tabLst>
            </a:pPr>
            <a:r>
              <a:rPr sz="6900" dirty="0">
                <a:solidFill>
                  <a:srgbClr val="FFFFFF"/>
                </a:solidFill>
              </a:rPr>
              <a:t>Acropolis	Institute	of	Technology	&amp;  Research,	Indore</a:t>
            </a:r>
            <a:endParaRPr sz="6900"/>
          </a:p>
        </p:txBody>
      </p:sp>
      <p:sp>
        <p:nvSpPr>
          <p:cNvPr id="5" name="object 5"/>
          <p:cNvSpPr txBox="1"/>
          <p:nvPr/>
        </p:nvSpPr>
        <p:spPr>
          <a:xfrm>
            <a:off x="15343664" y="9695792"/>
            <a:ext cx="2845435" cy="436880"/>
          </a:xfrm>
          <a:prstGeom prst="rect">
            <a:avLst/>
          </a:prstGeom>
        </p:spPr>
        <p:txBody>
          <a:bodyPr vert="horz" wrap="square" lIns="0" tIns="12700" rIns="0" bIns="0" rtlCol="0">
            <a:spAutoFit/>
          </a:bodyPr>
          <a:lstStyle/>
          <a:p>
            <a:pPr marL="12700">
              <a:lnSpc>
                <a:spcPct val="100000"/>
              </a:lnSpc>
              <a:spcBef>
                <a:spcPts val="100"/>
              </a:spcBef>
            </a:pPr>
            <a:r>
              <a:rPr sz="2700" b="1" dirty="0">
                <a:latin typeface="Arial"/>
                <a:cs typeface="Arial"/>
                <a:hlinkClick r:id="rId3"/>
              </a:rPr>
              <a:t>www.acropolis.in</a:t>
            </a:r>
            <a:endParaRPr sz="2700">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EC209-03C9-594F-F345-9B2EDA944C51}"/>
              </a:ext>
            </a:extLst>
          </p:cNvPr>
          <p:cNvSpPr>
            <a:spLocks noGrp="1"/>
          </p:cNvSpPr>
          <p:nvPr>
            <p:ph type="ctrTitle"/>
          </p:nvPr>
        </p:nvSpPr>
        <p:spPr>
          <a:xfrm>
            <a:off x="228600" y="419100"/>
            <a:ext cx="17666911" cy="1077218"/>
          </a:xfrm>
        </p:spPr>
        <p:txBody>
          <a:bodyPr/>
          <a:lstStyle/>
          <a:p>
            <a:r>
              <a:rPr lang="en-IN" sz="7000" dirty="0">
                <a:solidFill>
                  <a:schemeClr val="bg1"/>
                </a:solidFill>
                <a:latin typeface="Tahoma" panose="020B0604030504040204" pitchFamily="34" charset="0"/>
                <a:ea typeface="Tahoma" panose="020B0604030504040204" pitchFamily="34" charset="0"/>
                <a:cs typeface="Tahoma" panose="020B0604030504040204" pitchFamily="34" charset="0"/>
              </a:rPr>
              <a:t>Use Case Diagram</a:t>
            </a:r>
          </a:p>
        </p:txBody>
      </p:sp>
      <p:pic>
        <p:nvPicPr>
          <p:cNvPr id="11" name="Picture 10">
            <a:extLst>
              <a:ext uri="{FF2B5EF4-FFF2-40B4-BE49-F238E27FC236}">
                <a16:creationId xmlns:a16="http://schemas.microsoft.com/office/drawing/2014/main" id="{E1802CFD-B573-2D63-A4D9-F2E4AB1053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33916" y="1943100"/>
            <a:ext cx="10515600" cy="7772400"/>
          </a:xfrm>
          <a:prstGeom prst="rect">
            <a:avLst/>
          </a:prstGeom>
        </p:spPr>
      </p:pic>
      <p:sp>
        <p:nvSpPr>
          <p:cNvPr id="3" name="TextBox 2">
            <a:extLst>
              <a:ext uri="{FF2B5EF4-FFF2-40B4-BE49-F238E27FC236}">
                <a16:creationId xmlns:a16="http://schemas.microsoft.com/office/drawing/2014/main" id="{D0B10DDE-5A31-9324-0177-D7C2A3182BE4}"/>
              </a:ext>
            </a:extLst>
          </p:cNvPr>
          <p:cNvSpPr txBox="1"/>
          <p:nvPr/>
        </p:nvSpPr>
        <p:spPr>
          <a:xfrm>
            <a:off x="4114800" y="4829474"/>
            <a:ext cx="1447800" cy="369332"/>
          </a:xfrm>
          <a:prstGeom prst="rect">
            <a:avLst/>
          </a:prstGeom>
          <a:noFill/>
        </p:spPr>
        <p:txBody>
          <a:bodyPr wrap="square" rtlCol="0">
            <a:spAutoFit/>
          </a:bodyPr>
          <a:lstStyle/>
          <a:p>
            <a:r>
              <a:rPr lang="en-IN" dirty="0"/>
              <a:t>Admin</a:t>
            </a:r>
          </a:p>
        </p:txBody>
      </p:sp>
      <p:sp>
        <p:nvSpPr>
          <p:cNvPr id="4" name="TextBox 3">
            <a:extLst>
              <a:ext uri="{FF2B5EF4-FFF2-40B4-BE49-F238E27FC236}">
                <a16:creationId xmlns:a16="http://schemas.microsoft.com/office/drawing/2014/main" id="{7A42816D-20C6-6FE5-37CB-4238A2BD81B4}"/>
              </a:ext>
            </a:extLst>
          </p:cNvPr>
          <p:cNvSpPr txBox="1"/>
          <p:nvPr/>
        </p:nvSpPr>
        <p:spPr>
          <a:xfrm>
            <a:off x="3657600" y="7272487"/>
            <a:ext cx="1755058" cy="369332"/>
          </a:xfrm>
          <a:prstGeom prst="rect">
            <a:avLst/>
          </a:prstGeom>
          <a:noFill/>
        </p:spPr>
        <p:txBody>
          <a:bodyPr wrap="square" rtlCol="0">
            <a:spAutoFit/>
          </a:bodyPr>
          <a:lstStyle/>
          <a:p>
            <a:r>
              <a:rPr lang="en-IN" dirty="0"/>
              <a:t>Project Manager</a:t>
            </a:r>
          </a:p>
        </p:txBody>
      </p:sp>
      <p:sp>
        <p:nvSpPr>
          <p:cNvPr id="5" name="TextBox 4">
            <a:extLst>
              <a:ext uri="{FF2B5EF4-FFF2-40B4-BE49-F238E27FC236}">
                <a16:creationId xmlns:a16="http://schemas.microsoft.com/office/drawing/2014/main" id="{CAB3B114-BADB-25FA-87D7-C77767E08D21}"/>
              </a:ext>
            </a:extLst>
          </p:cNvPr>
          <p:cNvSpPr txBox="1"/>
          <p:nvPr/>
        </p:nvSpPr>
        <p:spPr>
          <a:xfrm>
            <a:off x="3721509" y="9756058"/>
            <a:ext cx="1671484" cy="369332"/>
          </a:xfrm>
          <a:prstGeom prst="rect">
            <a:avLst/>
          </a:prstGeom>
          <a:noFill/>
        </p:spPr>
        <p:txBody>
          <a:bodyPr wrap="square" rtlCol="0">
            <a:spAutoFit/>
          </a:bodyPr>
          <a:lstStyle/>
          <a:p>
            <a:r>
              <a:rPr lang="en-IN" dirty="0"/>
              <a:t>Task Manager</a:t>
            </a:r>
          </a:p>
        </p:txBody>
      </p:sp>
      <p:sp>
        <p:nvSpPr>
          <p:cNvPr id="6" name="TextBox 5">
            <a:extLst>
              <a:ext uri="{FF2B5EF4-FFF2-40B4-BE49-F238E27FC236}">
                <a16:creationId xmlns:a16="http://schemas.microsoft.com/office/drawing/2014/main" id="{06D25D20-63BA-C5D0-3B38-FF2512623EEA}"/>
              </a:ext>
            </a:extLst>
          </p:cNvPr>
          <p:cNvSpPr txBox="1"/>
          <p:nvPr/>
        </p:nvSpPr>
        <p:spPr>
          <a:xfrm>
            <a:off x="11963400" y="4850368"/>
            <a:ext cx="1833716" cy="369332"/>
          </a:xfrm>
          <a:prstGeom prst="rect">
            <a:avLst/>
          </a:prstGeom>
          <a:noFill/>
        </p:spPr>
        <p:txBody>
          <a:bodyPr wrap="square" rtlCol="0">
            <a:spAutoFit/>
          </a:bodyPr>
          <a:lstStyle/>
          <a:p>
            <a:r>
              <a:rPr lang="en-IN" dirty="0"/>
              <a:t>Templet Manager</a:t>
            </a:r>
          </a:p>
        </p:txBody>
      </p:sp>
      <p:sp>
        <p:nvSpPr>
          <p:cNvPr id="8" name="TextBox 7">
            <a:extLst>
              <a:ext uri="{FF2B5EF4-FFF2-40B4-BE49-F238E27FC236}">
                <a16:creationId xmlns:a16="http://schemas.microsoft.com/office/drawing/2014/main" id="{3105D4BC-BA17-704D-83CE-AEBD68B8CF2E}"/>
              </a:ext>
            </a:extLst>
          </p:cNvPr>
          <p:cNvSpPr txBox="1"/>
          <p:nvPr/>
        </p:nvSpPr>
        <p:spPr>
          <a:xfrm>
            <a:off x="12403394" y="7282934"/>
            <a:ext cx="1528916" cy="369332"/>
          </a:xfrm>
          <a:prstGeom prst="rect">
            <a:avLst/>
          </a:prstGeom>
          <a:noFill/>
        </p:spPr>
        <p:txBody>
          <a:bodyPr wrap="square" rtlCol="0">
            <a:spAutoFit/>
          </a:bodyPr>
          <a:lstStyle/>
          <a:p>
            <a:r>
              <a:rPr lang="en-IN" dirty="0"/>
              <a:t>Assignee</a:t>
            </a:r>
          </a:p>
        </p:txBody>
      </p:sp>
      <p:sp>
        <p:nvSpPr>
          <p:cNvPr id="9" name="TextBox 8">
            <a:extLst>
              <a:ext uri="{FF2B5EF4-FFF2-40B4-BE49-F238E27FC236}">
                <a16:creationId xmlns:a16="http://schemas.microsoft.com/office/drawing/2014/main" id="{89A996D0-F9EF-072D-EB04-B87C04543100}"/>
              </a:ext>
            </a:extLst>
          </p:cNvPr>
          <p:cNvSpPr txBox="1"/>
          <p:nvPr/>
        </p:nvSpPr>
        <p:spPr>
          <a:xfrm>
            <a:off x="12408310" y="9792950"/>
            <a:ext cx="1524000" cy="369332"/>
          </a:xfrm>
          <a:prstGeom prst="rect">
            <a:avLst/>
          </a:prstGeom>
          <a:noFill/>
        </p:spPr>
        <p:txBody>
          <a:bodyPr wrap="square" rtlCol="0">
            <a:spAutoFit/>
          </a:bodyPr>
          <a:lstStyle/>
          <a:p>
            <a:r>
              <a:rPr lang="en-IN" dirty="0"/>
              <a:t>Viewers</a:t>
            </a:r>
          </a:p>
        </p:txBody>
      </p:sp>
    </p:spTree>
    <p:extLst>
      <p:ext uri="{BB962C8B-B14F-4D97-AF65-F5344CB8AC3E}">
        <p14:creationId xmlns:p14="http://schemas.microsoft.com/office/powerpoint/2010/main" val="442312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2FABC-EB44-F51E-A8B1-0584E9973F3F}"/>
              </a:ext>
            </a:extLst>
          </p:cNvPr>
          <p:cNvSpPr>
            <a:spLocks noGrp="1"/>
          </p:cNvSpPr>
          <p:nvPr>
            <p:ph type="ctrTitle"/>
          </p:nvPr>
        </p:nvSpPr>
        <p:spPr>
          <a:xfrm>
            <a:off x="215352" y="327082"/>
            <a:ext cx="17666911" cy="1077218"/>
          </a:xfrm>
        </p:spPr>
        <p:txBody>
          <a:bodyPr/>
          <a:lstStyle/>
          <a:p>
            <a:r>
              <a:rPr lang="en-IN" sz="7000" dirty="0">
                <a:solidFill>
                  <a:schemeClr val="bg1"/>
                </a:solidFill>
                <a:latin typeface="Tahoma" panose="020B0604030504040204" pitchFamily="34" charset="0"/>
                <a:ea typeface="Tahoma" panose="020B0604030504040204" pitchFamily="34" charset="0"/>
                <a:cs typeface="Tahoma" panose="020B0604030504040204" pitchFamily="34" charset="0"/>
              </a:rPr>
              <a:t>E-R Diagram</a:t>
            </a:r>
          </a:p>
        </p:txBody>
      </p:sp>
      <p:pic>
        <p:nvPicPr>
          <p:cNvPr id="4" name="Picture 3">
            <a:extLst>
              <a:ext uri="{FF2B5EF4-FFF2-40B4-BE49-F238E27FC236}">
                <a16:creationId xmlns:a16="http://schemas.microsoft.com/office/drawing/2014/main" id="{E2B87036-5408-D37F-568C-2AC2C81B198F}"/>
              </a:ext>
            </a:extLst>
          </p:cNvPr>
          <p:cNvPicPr>
            <a:picLocks noChangeAspect="1"/>
          </p:cNvPicPr>
          <p:nvPr/>
        </p:nvPicPr>
        <p:blipFill>
          <a:blip r:embed="rId2"/>
          <a:stretch>
            <a:fillRect/>
          </a:stretch>
        </p:blipFill>
        <p:spPr>
          <a:xfrm>
            <a:off x="0" y="1562100"/>
            <a:ext cx="18288000" cy="8701548"/>
          </a:xfrm>
          <a:prstGeom prst="rect">
            <a:avLst/>
          </a:prstGeom>
        </p:spPr>
      </p:pic>
    </p:spTree>
    <p:extLst>
      <p:ext uri="{BB962C8B-B14F-4D97-AF65-F5344CB8AC3E}">
        <p14:creationId xmlns:p14="http://schemas.microsoft.com/office/powerpoint/2010/main" val="3288153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999614"/>
          </a:xfrm>
          <a:custGeom>
            <a:avLst/>
            <a:gdLst/>
            <a:ahLst/>
            <a:cxnLst/>
            <a:rect l="l" t="t" r="r" b="b"/>
            <a:pathLst>
              <a:path w="18288000" h="1999614">
                <a:moveTo>
                  <a:pt x="18287998" y="1999280"/>
                </a:moveTo>
                <a:lnTo>
                  <a:pt x="0" y="1999280"/>
                </a:lnTo>
                <a:lnTo>
                  <a:pt x="0" y="0"/>
                </a:lnTo>
                <a:lnTo>
                  <a:pt x="18287998" y="0"/>
                </a:lnTo>
                <a:lnTo>
                  <a:pt x="18287998" y="1999280"/>
                </a:lnTo>
                <a:close/>
              </a:path>
            </a:pathLst>
          </a:custGeom>
          <a:solidFill>
            <a:srgbClr val="408AB3"/>
          </a:solidFill>
        </p:spPr>
        <p:txBody>
          <a:bodyPr wrap="square" lIns="0" tIns="0" rIns="0" bIns="0" rtlCol="0"/>
          <a:lstStyle/>
          <a:p>
            <a:endParaRPr/>
          </a:p>
        </p:txBody>
      </p:sp>
      <p:sp>
        <p:nvSpPr>
          <p:cNvPr id="3" name="object 3"/>
          <p:cNvSpPr txBox="1">
            <a:spLocks noGrp="1"/>
          </p:cNvSpPr>
          <p:nvPr>
            <p:ph type="title"/>
          </p:nvPr>
        </p:nvSpPr>
        <p:spPr>
          <a:xfrm>
            <a:off x="457201" y="484187"/>
            <a:ext cx="12134532" cy="1028487"/>
          </a:xfrm>
          <a:prstGeom prst="rect">
            <a:avLst/>
          </a:prstGeom>
        </p:spPr>
        <p:txBody>
          <a:bodyPr vert="horz" wrap="square" lIns="0" tIns="12700" rIns="0" bIns="0" rtlCol="0">
            <a:spAutoFit/>
          </a:bodyPr>
          <a:lstStyle/>
          <a:p>
            <a:pPr marL="12700">
              <a:lnSpc>
                <a:spcPct val="100000"/>
              </a:lnSpc>
              <a:spcBef>
                <a:spcPts val="100"/>
              </a:spcBef>
            </a:pPr>
            <a:r>
              <a:rPr lang="en-IN" sz="6600" dirty="0">
                <a:solidFill>
                  <a:schemeClr val="bg1"/>
                </a:solidFill>
                <a:latin typeface="Tahoma"/>
                <a:cs typeface="Tahoma"/>
              </a:rPr>
              <a:t>Data Flow Diagram</a:t>
            </a:r>
            <a:endParaRPr sz="6600" dirty="0">
              <a:solidFill>
                <a:schemeClr val="bg1"/>
              </a:solidFill>
              <a:latin typeface="Tahoma"/>
              <a:cs typeface="Tahoma"/>
            </a:endParaRPr>
          </a:p>
        </p:txBody>
      </p:sp>
      <p:pic>
        <p:nvPicPr>
          <p:cNvPr id="6" name="Picture 5">
            <a:extLst>
              <a:ext uri="{FF2B5EF4-FFF2-40B4-BE49-F238E27FC236}">
                <a16:creationId xmlns:a16="http://schemas.microsoft.com/office/drawing/2014/main" id="{1187DB4A-DA1F-DE2F-FB1F-4F7F170DFF66}"/>
              </a:ext>
            </a:extLst>
          </p:cNvPr>
          <p:cNvPicPr>
            <a:picLocks noChangeAspect="1"/>
          </p:cNvPicPr>
          <p:nvPr/>
        </p:nvPicPr>
        <p:blipFill>
          <a:blip r:embed="rId2"/>
          <a:stretch>
            <a:fillRect/>
          </a:stretch>
        </p:blipFill>
        <p:spPr>
          <a:xfrm>
            <a:off x="2209800" y="2324100"/>
            <a:ext cx="12496800" cy="2146187"/>
          </a:xfrm>
          <a:prstGeom prst="rect">
            <a:avLst/>
          </a:prstGeom>
        </p:spPr>
      </p:pic>
      <p:pic>
        <p:nvPicPr>
          <p:cNvPr id="7" name="Picture 6">
            <a:extLst>
              <a:ext uri="{FF2B5EF4-FFF2-40B4-BE49-F238E27FC236}">
                <a16:creationId xmlns:a16="http://schemas.microsoft.com/office/drawing/2014/main" id="{764B2390-093E-1AEF-EBD6-B080E1937C01}"/>
              </a:ext>
            </a:extLst>
          </p:cNvPr>
          <p:cNvPicPr>
            <a:picLocks noChangeAspect="1"/>
          </p:cNvPicPr>
          <p:nvPr/>
        </p:nvPicPr>
        <p:blipFill>
          <a:blip r:embed="rId3"/>
          <a:stretch>
            <a:fillRect/>
          </a:stretch>
        </p:blipFill>
        <p:spPr>
          <a:xfrm>
            <a:off x="2514600" y="4470287"/>
            <a:ext cx="12725400" cy="562621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597936-D348-450D-A7EB-E0B5846D473D}"/>
              </a:ext>
            </a:extLst>
          </p:cNvPr>
          <p:cNvPicPr>
            <a:picLocks noChangeAspect="1"/>
          </p:cNvPicPr>
          <p:nvPr/>
        </p:nvPicPr>
        <p:blipFill>
          <a:blip r:embed="rId2"/>
          <a:stretch>
            <a:fillRect/>
          </a:stretch>
        </p:blipFill>
        <p:spPr>
          <a:xfrm>
            <a:off x="1752600" y="266700"/>
            <a:ext cx="12801600" cy="5007077"/>
          </a:xfrm>
          <a:prstGeom prst="rect">
            <a:avLst/>
          </a:prstGeom>
        </p:spPr>
      </p:pic>
      <p:pic>
        <p:nvPicPr>
          <p:cNvPr id="6" name="Picture 5">
            <a:extLst>
              <a:ext uri="{FF2B5EF4-FFF2-40B4-BE49-F238E27FC236}">
                <a16:creationId xmlns:a16="http://schemas.microsoft.com/office/drawing/2014/main" id="{A1E588E5-5511-F7B6-8C93-CEEE2E095230}"/>
              </a:ext>
            </a:extLst>
          </p:cNvPr>
          <p:cNvPicPr>
            <a:picLocks noChangeAspect="1"/>
          </p:cNvPicPr>
          <p:nvPr/>
        </p:nvPicPr>
        <p:blipFill>
          <a:blip r:embed="rId3"/>
          <a:stretch>
            <a:fillRect/>
          </a:stretch>
        </p:blipFill>
        <p:spPr>
          <a:xfrm>
            <a:off x="2605548" y="5188667"/>
            <a:ext cx="12268200" cy="5111852"/>
          </a:xfrm>
          <a:prstGeom prst="rect">
            <a:avLst/>
          </a:prstGeom>
        </p:spPr>
      </p:pic>
    </p:spTree>
    <p:extLst>
      <p:ext uri="{BB962C8B-B14F-4D97-AF65-F5344CB8AC3E}">
        <p14:creationId xmlns:p14="http://schemas.microsoft.com/office/powerpoint/2010/main" val="7090812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9C70F9-B958-3B8B-BF5F-91A2F4209164}"/>
              </a:ext>
            </a:extLst>
          </p:cNvPr>
          <p:cNvPicPr>
            <a:picLocks noChangeAspect="1"/>
          </p:cNvPicPr>
          <p:nvPr/>
        </p:nvPicPr>
        <p:blipFill>
          <a:blip r:embed="rId2"/>
          <a:stretch>
            <a:fillRect/>
          </a:stretch>
        </p:blipFill>
        <p:spPr>
          <a:xfrm>
            <a:off x="1447800" y="419100"/>
            <a:ext cx="14325600" cy="4953000"/>
          </a:xfrm>
          <a:prstGeom prst="rect">
            <a:avLst/>
          </a:prstGeom>
        </p:spPr>
      </p:pic>
      <p:pic>
        <p:nvPicPr>
          <p:cNvPr id="6" name="Picture 5">
            <a:extLst>
              <a:ext uri="{FF2B5EF4-FFF2-40B4-BE49-F238E27FC236}">
                <a16:creationId xmlns:a16="http://schemas.microsoft.com/office/drawing/2014/main" id="{5CAB2F3C-AEEE-9D2F-4889-F4E9656802F3}"/>
              </a:ext>
            </a:extLst>
          </p:cNvPr>
          <p:cNvPicPr>
            <a:picLocks noChangeAspect="1"/>
          </p:cNvPicPr>
          <p:nvPr/>
        </p:nvPicPr>
        <p:blipFill>
          <a:blip r:embed="rId3"/>
          <a:stretch>
            <a:fillRect/>
          </a:stretch>
        </p:blipFill>
        <p:spPr>
          <a:xfrm>
            <a:off x="1828800" y="4991100"/>
            <a:ext cx="13258800" cy="5105400"/>
          </a:xfrm>
          <a:prstGeom prst="rect">
            <a:avLst/>
          </a:prstGeom>
        </p:spPr>
      </p:pic>
    </p:spTree>
    <p:extLst>
      <p:ext uri="{BB962C8B-B14F-4D97-AF65-F5344CB8AC3E}">
        <p14:creationId xmlns:p14="http://schemas.microsoft.com/office/powerpoint/2010/main" val="36338978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999614"/>
          </a:xfrm>
          <a:custGeom>
            <a:avLst/>
            <a:gdLst/>
            <a:ahLst/>
            <a:cxnLst/>
            <a:rect l="l" t="t" r="r" b="b"/>
            <a:pathLst>
              <a:path w="18288000" h="1999614">
                <a:moveTo>
                  <a:pt x="18287998" y="1999280"/>
                </a:moveTo>
                <a:lnTo>
                  <a:pt x="0" y="1999280"/>
                </a:lnTo>
                <a:lnTo>
                  <a:pt x="0" y="0"/>
                </a:lnTo>
                <a:lnTo>
                  <a:pt x="18287998" y="0"/>
                </a:lnTo>
                <a:lnTo>
                  <a:pt x="18287998" y="1999280"/>
                </a:lnTo>
                <a:close/>
              </a:path>
            </a:pathLst>
          </a:custGeom>
          <a:solidFill>
            <a:srgbClr val="408AB3"/>
          </a:solidFill>
        </p:spPr>
        <p:txBody>
          <a:bodyPr wrap="square" lIns="0" tIns="0" rIns="0" bIns="0" rtlCol="0"/>
          <a:lstStyle/>
          <a:p>
            <a:endParaRPr/>
          </a:p>
        </p:txBody>
      </p:sp>
      <p:sp>
        <p:nvSpPr>
          <p:cNvPr id="3" name="object 3"/>
          <p:cNvSpPr txBox="1">
            <a:spLocks noGrp="1"/>
          </p:cNvSpPr>
          <p:nvPr>
            <p:ph type="title"/>
          </p:nvPr>
        </p:nvSpPr>
        <p:spPr>
          <a:xfrm>
            <a:off x="762000" y="531178"/>
            <a:ext cx="6895465" cy="1031240"/>
          </a:xfrm>
          <a:prstGeom prst="rect">
            <a:avLst/>
          </a:prstGeom>
        </p:spPr>
        <p:txBody>
          <a:bodyPr vert="horz" wrap="square" lIns="0" tIns="12700" rIns="0" bIns="0" rtlCol="0">
            <a:spAutoFit/>
          </a:bodyPr>
          <a:lstStyle/>
          <a:p>
            <a:pPr marL="12700">
              <a:lnSpc>
                <a:spcPct val="100000"/>
              </a:lnSpc>
              <a:spcBef>
                <a:spcPts val="100"/>
              </a:spcBef>
            </a:pPr>
            <a:r>
              <a:rPr sz="6600" spc="-250" dirty="0">
                <a:solidFill>
                  <a:srgbClr val="FFFFFF"/>
                </a:solidFill>
                <a:latin typeface="Tahoma"/>
                <a:cs typeface="Tahoma"/>
              </a:rPr>
              <a:t>Acknowledgment</a:t>
            </a:r>
            <a:endParaRPr sz="6600" dirty="0">
              <a:latin typeface="Tahoma"/>
              <a:cs typeface="Tahoma"/>
            </a:endParaRPr>
          </a:p>
        </p:txBody>
      </p:sp>
      <p:sp>
        <p:nvSpPr>
          <p:cNvPr id="6" name="TextBox 5">
            <a:extLst>
              <a:ext uri="{FF2B5EF4-FFF2-40B4-BE49-F238E27FC236}">
                <a16:creationId xmlns:a16="http://schemas.microsoft.com/office/drawing/2014/main" id="{79A3DB1C-FF21-CF73-09EF-8F2034C4969A}"/>
              </a:ext>
            </a:extLst>
          </p:cNvPr>
          <p:cNvSpPr txBox="1"/>
          <p:nvPr/>
        </p:nvSpPr>
        <p:spPr>
          <a:xfrm>
            <a:off x="3657600" y="3040381"/>
            <a:ext cx="45719" cy="369332"/>
          </a:xfrm>
          <a:prstGeom prst="rect">
            <a:avLst/>
          </a:prstGeom>
          <a:noFill/>
        </p:spPr>
        <p:txBody>
          <a:bodyPr wrap="square" rtlCol="0">
            <a:spAutoFit/>
          </a:bodyPr>
          <a:lstStyle/>
          <a:p>
            <a:endParaRPr lang="en-IN" dirty="0"/>
          </a:p>
        </p:txBody>
      </p:sp>
      <p:sp>
        <p:nvSpPr>
          <p:cNvPr id="8" name="TextBox 7">
            <a:extLst>
              <a:ext uri="{FF2B5EF4-FFF2-40B4-BE49-F238E27FC236}">
                <a16:creationId xmlns:a16="http://schemas.microsoft.com/office/drawing/2014/main" id="{7CA246CC-9597-6CA1-2F4F-F375A79541CD}"/>
              </a:ext>
            </a:extLst>
          </p:cNvPr>
          <p:cNvSpPr txBox="1"/>
          <p:nvPr/>
        </p:nvSpPr>
        <p:spPr>
          <a:xfrm>
            <a:off x="2667000" y="4229100"/>
            <a:ext cx="13502643" cy="2062103"/>
          </a:xfrm>
          <a:prstGeom prst="rect">
            <a:avLst/>
          </a:prstGeom>
          <a:noFill/>
        </p:spPr>
        <p:txBody>
          <a:bodyPr wrap="square">
            <a:spAutoFit/>
          </a:bodyPr>
          <a:lstStyle/>
          <a:p>
            <a:pPr algn="just"/>
            <a:r>
              <a:rPr lang="en-US" sz="3200" b="0" i="0" dirty="0">
                <a:effectLst/>
                <a:latin typeface="Arial" panose="020B0604020202020204" pitchFamily="34" charset="0"/>
                <a:cs typeface="Arial" panose="020B0604020202020204" pitchFamily="34" charset="0"/>
              </a:rPr>
              <a:t>We extend our heartfelt thanks to our project team, our guide Ms. Shahida Khan, project coordinator Ms. Nivedita Tiwari, institution, and reviewers for their essential contributions and support. We eagerly anticipate presenting our project and appreciate your guidance and encouragement.</a:t>
            </a:r>
            <a:endParaRPr lang="en-IN" sz="3200" dirty="0">
              <a:latin typeface="Arial" panose="020B0604020202020204" pitchFamily="34" charset="0"/>
              <a:cs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97945" y="2589378"/>
            <a:ext cx="8491855" cy="4597400"/>
          </a:xfrm>
          <a:prstGeom prst="rect">
            <a:avLst/>
          </a:prstGeom>
        </p:spPr>
        <p:txBody>
          <a:bodyPr vert="horz" wrap="square" lIns="0" tIns="12700" rIns="0" bIns="0" rtlCol="0">
            <a:spAutoFit/>
          </a:bodyPr>
          <a:lstStyle/>
          <a:p>
            <a:pPr marL="12700">
              <a:lnSpc>
                <a:spcPct val="100000"/>
              </a:lnSpc>
              <a:spcBef>
                <a:spcPts val="100"/>
              </a:spcBef>
            </a:pPr>
            <a:r>
              <a:rPr sz="30000" b="1" dirty="0">
                <a:solidFill>
                  <a:srgbClr val="6D9AC1"/>
                </a:solidFill>
                <a:latin typeface="Arial"/>
                <a:cs typeface="Arial"/>
              </a:rPr>
              <a:t>Q&amp;A</a:t>
            </a:r>
            <a:endParaRPr sz="30000">
              <a:latin typeface="Arial"/>
              <a:cs typeface="Arial"/>
            </a:endParaRPr>
          </a:p>
        </p:txBody>
      </p:sp>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2090"/>
              </a:lnSpc>
            </a:pPr>
            <a:r>
              <a:rPr dirty="0"/>
              <a:t>18</a:t>
            </a:r>
            <a:r>
              <a:rPr spc="-50" dirty="0"/>
              <a:t> </a:t>
            </a:r>
            <a:r>
              <a:rPr dirty="0"/>
              <a:t>August</a:t>
            </a:r>
            <a:r>
              <a:rPr spc="-45" dirty="0"/>
              <a:t> </a:t>
            </a:r>
            <a:r>
              <a:rPr dirty="0"/>
              <a:t>2022</a:t>
            </a:r>
          </a:p>
        </p:txBody>
      </p:sp>
      <p:sp>
        <p:nvSpPr>
          <p:cNvPr id="4" name="object 4"/>
          <p:cNvSpPr txBox="1"/>
          <p:nvPr/>
        </p:nvSpPr>
        <p:spPr>
          <a:xfrm>
            <a:off x="14810178" y="9869704"/>
            <a:ext cx="304800" cy="281305"/>
          </a:xfrm>
          <a:prstGeom prst="rect">
            <a:avLst/>
          </a:prstGeom>
        </p:spPr>
        <p:txBody>
          <a:bodyPr vert="horz" wrap="square" lIns="0" tIns="0" rIns="0" bIns="0" rtlCol="0">
            <a:spAutoFit/>
          </a:bodyPr>
          <a:lstStyle/>
          <a:p>
            <a:pPr marL="12700">
              <a:lnSpc>
                <a:spcPts val="2090"/>
              </a:lnSpc>
            </a:pPr>
            <a:r>
              <a:rPr sz="1800" i="1" dirty="0">
                <a:solidFill>
                  <a:srgbClr val="0C0C0C"/>
                </a:solidFill>
                <a:latin typeface="Arial"/>
                <a:cs typeface="Arial"/>
              </a:rPr>
              <a:t>‹#›</a:t>
            </a:r>
            <a:endParaRPr sz="1800">
              <a:latin typeface="Arial"/>
              <a:cs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THANKS</a:t>
            </a:r>
          </a:p>
        </p:txBody>
      </p:sp>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2090"/>
              </a:lnSpc>
            </a:pPr>
            <a:r>
              <a:rPr dirty="0"/>
              <a:t>18</a:t>
            </a:r>
            <a:r>
              <a:rPr spc="-50" dirty="0"/>
              <a:t> </a:t>
            </a:r>
            <a:r>
              <a:rPr dirty="0"/>
              <a:t>August</a:t>
            </a:r>
            <a:r>
              <a:rPr spc="-45" dirty="0"/>
              <a:t> </a:t>
            </a:r>
            <a:r>
              <a:rPr dirty="0"/>
              <a:t>2022</a:t>
            </a:r>
          </a:p>
        </p:txBody>
      </p:sp>
      <p:sp>
        <p:nvSpPr>
          <p:cNvPr id="4" name="object 4"/>
          <p:cNvSpPr txBox="1"/>
          <p:nvPr/>
        </p:nvSpPr>
        <p:spPr>
          <a:xfrm>
            <a:off x="14810178" y="9869704"/>
            <a:ext cx="304800" cy="281305"/>
          </a:xfrm>
          <a:prstGeom prst="rect">
            <a:avLst/>
          </a:prstGeom>
        </p:spPr>
        <p:txBody>
          <a:bodyPr vert="horz" wrap="square" lIns="0" tIns="0" rIns="0" bIns="0" rtlCol="0">
            <a:spAutoFit/>
          </a:bodyPr>
          <a:lstStyle/>
          <a:p>
            <a:pPr marL="12700">
              <a:lnSpc>
                <a:spcPts val="2090"/>
              </a:lnSpc>
            </a:pPr>
            <a:r>
              <a:rPr sz="1800" i="1" dirty="0">
                <a:solidFill>
                  <a:srgbClr val="0C0C0C"/>
                </a:solidFill>
                <a:latin typeface="Arial"/>
                <a:cs typeface="Arial"/>
              </a:rPr>
              <a:t>‹#›</a:t>
            </a:r>
            <a:endParaRPr sz="1800">
              <a:latin typeface="Arial"/>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51624" y="9690760"/>
            <a:ext cx="2743199" cy="552449"/>
          </a:xfrm>
          <a:prstGeom prst="rect">
            <a:avLst/>
          </a:prstGeom>
        </p:spPr>
      </p:pic>
      <p:sp>
        <p:nvSpPr>
          <p:cNvPr id="3" name="object 3"/>
          <p:cNvSpPr/>
          <p:nvPr/>
        </p:nvSpPr>
        <p:spPr>
          <a:xfrm>
            <a:off x="-9525" y="-266700"/>
            <a:ext cx="18288000" cy="7299959"/>
          </a:xfrm>
          <a:custGeom>
            <a:avLst/>
            <a:gdLst/>
            <a:ahLst/>
            <a:cxnLst/>
            <a:rect l="l" t="t" r="r" b="b"/>
            <a:pathLst>
              <a:path w="18288000" h="7299959">
                <a:moveTo>
                  <a:pt x="18287998" y="7299701"/>
                </a:moveTo>
                <a:lnTo>
                  <a:pt x="0" y="7299701"/>
                </a:lnTo>
                <a:lnTo>
                  <a:pt x="0" y="0"/>
                </a:lnTo>
                <a:lnTo>
                  <a:pt x="18287998" y="0"/>
                </a:lnTo>
                <a:lnTo>
                  <a:pt x="18287998" y="7299701"/>
                </a:lnTo>
                <a:close/>
              </a:path>
            </a:pathLst>
          </a:custGeom>
          <a:solidFill>
            <a:srgbClr val="408AB3"/>
          </a:solidFill>
        </p:spPr>
        <p:txBody>
          <a:bodyPr wrap="square" lIns="0" tIns="0" rIns="0" bIns="0" rtlCol="0"/>
          <a:lstStyle/>
          <a:p>
            <a:endParaRPr/>
          </a:p>
        </p:txBody>
      </p:sp>
      <p:sp>
        <p:nvSpPr>
          <p:cNvPr id="4" name="object 4"/>
          <p:cNvSpPr txBox="1"/>
          <p:nvPr/>
        </p:nvSpPr>
        <p:spPr>
          <a:xfrm>
            <a:off x="1087111" y="2019300"/>
            <a:ext cx="16113776" cy="1674817"/>
          </a:xfrm>
          <a:prstGeom prst="rect">
            <a:avLst/>
          </a:prstGeom>
        </p:spPr>
        <p:txBody>
          <a:bodyPr vert="horz" wrap="square" lIns="0" tIns="12700" rIns="0" bIns="0" rtlCol="0">
            <a:spAutoFit/>
          </a:bodyPr>
          <a:lstStyle/>
          <a:p>
            <a:pPr marL="12700" algn="just">
              <a:lnSpc>
                <a:spcPct val="100000"/>
              </a:lnSpc>
              <a:spcBef>
                <a:spcPts val="100"/>
              </a:spcBef>
            </a:pPr>
            <a:r>
              <a:rPr lang="en-IN" sz="10800" b="1" spc="200" dirty="0">
                <a:solidFill>
                  <a:srgbClr val="FFFFFF"/>
                </a:solidFill>
                <a:latin typeface="Tahoma"/>
                <a:cs typeface="Tahoma"/>
              </a:rPr>
              <a:t>TASK TRACKING TOOL</a:t>
            </a:r>
            <a:endParaRPr sz="10800" dirty="0">
              <a:latin typeface="Tahoma"/>
              <a:cs typeface="Tahoma"/>
            </a:endParaRPr>
          </a:p>
        </p:txBody>
      </p:sp>
      <p:sp>
        <p:nvSpPr>
          <p:cNvPr id="8" name="TextBox 7">
            <a:extLst>
              <a:ext uri="{FF2B5EF4-FFF2-40B4-BE49-F238E27FC236}">
                <a16:creationId xmlns:a16="http://schemas.microsoft.com/office/drawing/2014/main" id="{B64B2767-0356-00FE-83D9-84568898B3CE}"/>
              </a:ext>
            </a:extLst>
          </p:cNvPr>
          <p:cNvSpPr txBox="1"/>
          <p:nvPr/>
        </p:nvSpPr>
        <p:spPr>
          <a:xfrm>
            <a:off x="10744200" y="7235386"/>
            <a:ext cx="6979919" cy="2554545"/>
          </a:xfrm>
          <a:prstGeom prst="rect">
            <a:avLst/>
          </a:prstGeom>
          <a:noFill/>
        </p:spPr>
        <p:txBody>
          <a:bodyPr wrap="square" rtlCol="0">
            <a:spAutoFit/>
          </a:bodyPr>
          <a:lstStyle/>
          <a:p>
            <a:r>
              <a:rPr lang="en-IN" sz="4000" b="1" dirty="0">
                <a:latin typeface="Book Antiqua" panose="02040602050305030304" pitchFamily="18" charset="0"/>
              </a:rPr>
              <a:t>Submitted To </a:t>
            </a:r>
          </a:p>
          <a:p>
            <a:r>
              <a:rPr lang="en-IN" sz="4000" b="1" dirty="0">
                <a:latin typeface="Book Antiqua" panose="02040602050305030304" pitchFamily="18" charset="0"/>
              </a:rPr>
              <a:t>Prof. Nivedita Tiwari</a:t>
            </a:r>
          </a:p>
          <a:p>
            <a:r>
              <a:rPr lang="en-IN" sz="4000" b="1" spc="-1030" dirty="0">
                <a:latin typeface="Book Antiqua" panose="02040602050305030304" pitchFamily="18" charset="0"/>
              </a:rPr>
              <a:t> </a:t>
            </a:r>
            <a:r>
              <a:rPr lang="en-IN" sz="4000" b="1" dirty="0">
                <a:latin typeface="Book Antiqua" panose="02040602050305030304" pitchFamily="18" charset="0"/>
              </a:rPr>
              <a:t>Department Of Information Technology</a:t>
            </a:r>
          </a:p>
        </p:txBody>
      </p:sp>
      <p:sp>
        <p:nvSpPr>
          <p:cNvPr id="5" name="TextBox 4">
            <a:extLst>
              <a:ext uri="{FF2B5EF4-FFF2-40B4-BE49-F238E27FC236}">
                <a16:creationId xmlns:a16="http://schemas.microsoft.com/office/drawing/2014/main" id="{80D8F6DB-8D08-067E-4B4C-3C0069EECF69}"/>
              </a:ext>
            </a:extLst>
          </p:cNvPr>
          <p:cNvSpPr txBox="1"/>
          <p:nvPr/>
        </p:nvSpPr>
        <p:spPr>
          <a:xfrm>
            <a:off x="5715000" y="3899229"/>
            <a:ext cx="5334000" cy="1569660"/>
          </a:xfrm>
          <a:prstGeom prst="rect">
            <a:avLst/>
          </a:prstGeom>
          <a:noFill/>
        </p:spPr>
        <p:txBody>
          <a:bodyPr wrap="square" rtlCol="0">
            <a:spAutoFit/>
          </a:bodyPr>
          <a:lstStyle/>
          <a:p>
            <a:pPr algn="just"/>
            <a:r>
              <a:rPr lang="en-IN" sz="9600" b="1" dirty="0">
                <a:solidFill>
                  <a:schemeClr val="bg1"/>
                </a:solidFill>
              </a:rPr>
              <a:t>TaskMitra</a:t>
            </a:r>
          </a:p>
        </p:txBody>
      </p:sp>
      <p:sp>
        <p:nvSpPr>
          <p:cNvPr id="6" name="TextBox 5">
            <a:extLst>
              <a:ext uri="{FF2B5EF4-FFF2-40B4-BE49-F238E27FC236}">
                <a16:creationId xmlns:a16="http://schemas.microsoft.com/office/drawing/2014/main" id="{B804E324-3419-5D5A-E3D9-339E19F69476}"/>
              </a:ext>
            </a:extLst>
          </p:cNvPr>
          <p:cNvSpPr txBox="1"/>
          <p:nvPr/>
        </p:nvSpPr>
        <p:spPr>
          <a:xfrm>
            <a:off x="1371600" y="5366936"/>
            <a:ext cx="17297400" cy="707886"/>
          </a:xfrm>
          <a:prstGeom prst="rect">
            <a:avLst/>
          </a:prstGeom>
          <a:noFill/>
        </p:spPr>
        <p:txBody>
          <a:bodyPr wrap="square" rtlCol="0">
            <a:spAutoFit/>
          </a:bodyPr>
          <a:lstStyle/>
          <a:p>
            <a:pPr algn="just"/>
            <a:r>
              <a:rPr lang="en-US" sz="4000" dirty="0">
                <a:solidFill>
                  <a:schemeClr val="bg1"/>
                </a:solidFill>
                <a:latin typeface="Arial" panose="020B0604020202020204" pitchFamily="34" charset="0"/>
                <a:cs typeface="Arial" panose="020B0604020202020204" pitchFamily="34" charset="0"/>
              </a:rPr>
              <a:t>Your Trusted Partner in Streamlining and Managing Tasks with Ease</a:t>
            </a:r>
            <a:endParaRPr lang="en-IN" sz="4000"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85321" y="2564606"/>
            <a:ext cx="9803130" cy="5363210"/>
          </a:xfrm>
          <a:custGeom>
            <a:avLst/>
            <a:gdLst/>
            <a:ahLst/>
            <a:cxnLst/>
            <a:rect l="l" t="t" r="r" b="b"/>
            <a:pathLst>
              <a:path w="9803130" h="5363209">
                <a:moveTo>
                  <a:pt x="9802677" y="5362775"/>
                </a:moveTo>
                <a:lnTo>
                  <a:pt x="0" y="5362775"/>
                </a:lnTo>
                <a:lnTo>
                  <a:pt x="0" y="0"/>
                </a:lnTo>
                <a:lnTo>
                  <a:pt x="9802677" y="0"/>
                </a:lnTo>
                <a:lnTo>
                  <a:pt x="9802677" y="5362775"/>
                </a:lnTo>
                <a:close/>
              </a:path>
            </a:pathLst>
          </a:custGeom>
          <a:solidFill>
            <a:srgbClr val="408AB3"/>
          </a:solidFill>
        </p:spPr>
        <p:txBody>
          <a:bodyPr wrap="square" lIns="0" tIns="0" rIns="0" bIns="0" rtlCol="0"/>
          <a:lstStyle/>
          <a:p>
            <a:endParaRPr dirty="0"/>
          </a:p>
        </p:txBody>
      </p:sp>
      <p:sp>
        <p:nvSpPr>
          <p:cNvPr id="3" name="object 3"/>
          <p:cNvSpPr txBox="1"/>
          <p:nvPr/>
        </p:nvSpPr>
        <p:spPr>
          <a:xfrm>
            <a:off x="1336026" y="3598255"/>
            <a:ext cx="4396105" cy="2226249"/>
          </a:xfrm>
          <a:prstGeom prst="rect">
            <a:avLst/>
          </a:prstGeom>
        </p:spPr>
        <p:txBody>
          <a:bodyPr vert="horz" wrap="square" lIns="0" tIns="33019" rIns="0" bIns="0" rtlCol="0">
            <a:spAutoFit/>
          </a:bodyPr>
          <a:lstStyle/>
          <a:p>
            <a:pPr marL="12700" marR="5080">
              <a:lnSpc>
                <a:spcPts val="5700"/>
              </a:lnSpc>
              <a:spcBef>
                <a:spcPts val="259"/>
              </a:spcBef>
              <a:tabLst>
                <a:tab pos="3468370" algn="l"/>
              </a:tabLst>
            </a:pPr>
            <a:r>
              <a:rPr sz="4800" b="1" dirty="0">
                <a:latin typeface="Arial"/>
                <a:cs typeface="Arial"/>
              </a:rPr>
              <a:t>Supervised	by  Prof.</a:t>
            </a:r>
            <a:r>
              <a:rPr lang="en-IN" sz="4800" b="1" dirty="0">
                <a:latin typeface="Arial"/>
                <a:cs typeface="Arial"/>
              </a:rPr>
              <a:t> Shahida Khan</a:t>
            </a:r>
            <a:endParaRPr sz="4800" dirty="0">
              <a:latin typeface="Arial"/>
              <a:cs typeface="Arial"/>
            </a:endParaRPr>
          </a:p>
        </p:txBody>
      </p:sp>
      <p:sp>
        <p:nvSpPr>
          <p:cNvPr id="4" name="object 4"/>
          <p:cNvSpPr txBox="1">
            <a:spLocks noGrp="1"/>
          </p:cNvSpPr>
          <p:nvPr>
            <p:ph type="title"/>
          </p:nvPr>
        </p:nvSpPr>
        <p:spPr>
          <a:xfrm>
            <a:off x="9939129" y="3330622"/>
            <a:ext cx="6895514" cy="3500317"/>
          </a:xfrm>
          <a:prstGeom prst="rect">
            <a:avLst/>
          </a:prstGeom>
        </p:spPr>
        <p:txBody>
          <a:bodyPr vert="horz" wrap="square" lIns="0" tIns="67945" rIns="0" bIns="0" rtlCol="0">
            <a:spAutoFit/>
          </a:bodyPr>
          <a:lstStyle/>
          <a:p>
            <a:pPr marL="12700" marR="5080">
              <a:spcBef>
                <a:spcPts val="535"/>
              </a:spcBef>
            </a:pPr>
            <a:r>
              <a:rPr sz="5100" spc="-370" dirty="0">
                <a:solidFill>
                  <a:srgbClr val="FFFFFF"/>
                </a:solidFill>
                <a:latin typeface="Tahoma"/>
                <a:cs typeface="Tahoma"/>
              </a:rPr>
              <a:t>T</a:t>
            </a:r>
            <a:r>
              <a:rPr sz="5100" spc="-215" dirty="0">
                <a:solidFill>
                  <a:srgbClr val="FFFFFF"/>
                </a:solidFill>
                <a:latin typeface="Tahoma"/>
                <a:cs typeface="Tahoma"/>
              </a:rPr>
              <a:t>e</a:t>
            </a:r>
            <a:r>
              <a:rPr sz="5100" spc="-170" dirty="0">
                <a:solidFill>
                  <a:srgbClr val="FFFFFF"/>
                </a:solidFill>
                <a:latin typeface="Tahoma"/>
                <a:cs typeface="Tahoma"/>
              </a:rPr>
              <a:t>a</a:t>
            </a:r>
            <a:r>
              <a:rPr sz="5100" spc="155" dirty="0">
                <a:solidFill>
                  <a:srgbClr val="FFFFFF"/>
                </a:solidFill>
                <a:latin typeface="Tahoma"/>
                <a:cs typeface="Tahoma"/>
              </a:rPr>
              <a:t>m</a:t>
            </a:r>
            <a:r>
              <a:rPr sz="5100" spc="-575" dirty="0">
                <a:solidFill>
                  <a:srgbClr val="FFFFFF"/>
                </a:solidFill>
                <a:latin typeface="Tahoma"/>
                <a:cs typeface="Tahoma"/>
              </a:rPr>
              <a:t> </a:t>
            </a:r>
            <a:r>
              <a:rPr sz="5100" spc="60" dirty="0">
                <a:solidFill>
                  <a:srgbClr val="FFFFFF"/>
                </a:solidFill>
                <a:latin typeface="Tahoma"/>
                <a:cs typeface="Tahoma"/>
              </a:rPr>
              <a:t>M</a:t>
            </a:r>
            <a:r>
              <a:rPr sz="5100" spc="-215" dirty="0">
                <a:solidFill>
                  <a:srgbClr val="FFFFFF"/>
                </a:solidFill>
                <a:latin typeface="Tahoma"/>
                <a:cs typeface="Tahoma"/>
              </a:rPr>
              <a:t>e</a:t>
            </a:r>
            <a:r>
              <a:rPr sz="5100" spc="-50" dirty="0">
                <a:solidFill>
                  <a:srgbClr val="FFFFFF"/>
                </a:solidFill>
                <a:latin typeface="Tahoma"/>
                <a:cs typeface="Tahoma"/>
              </a:rPr>
              <a:t>m</a:t>
            </a:r>
            <a:r>
              <a:rPr sz="5100" spc="-195" dirty="0">
                <a:solidFill>
                  <a:srgbClr val="FFFFFF"/>
                </a:solidFill>
                <a:latin typeface="Tahoma"/>
                <a:cs typeface="Tahoma"/>
              </a:rPr>
              <a:t>b</a:t>
            </a:r>
            <a:r>
              <a:rPr sz="5100" spc="-215" dirty="0">
                <a:solidFill>
                  <a:srgbClr val="FFFFFF"/>
                </a:solidFill>
                <a:latin typeface="Tahoma"/>
                <a:cs typeface="Tahoma"/>
              </a:rPr>
              <a:t>e</a:t>
            </a:r>
            <a:r>
              <a:rPr sz="5100" spc="-95" dirty="0">
                <a:solidFill>
                  <a:srgbClr val="FFFFFF"/>
                </a:solidFill>
                <a:latin typeface="Tahoma"/>
                <a:cs typeface="Tahoma"/>
              </a:rPr>
              <a:t>r</a:t>
            </a:r>
            <a:r>
              <a:rPr sz="5100" spc="-60" dirty="0">
                <a:solidFill>
                  <a:srgbClr val="FFFFFF"/>
                </a:solidFill>
                <a:latin typeface="Tahoma"/>
                <a:cs typeface="Tahoma"/>
              </a:rPr>
              <a:t>s </a:t>
            </a:r>
            <a:br>
              <a:rPr lang="en-IN" sz="5100" spc="-60" dirty="0">
                <a:solidFill>
                  <a:srgbClr val="FFFFFF"/>
                </a:solidFill>
                <a:latin typeface="Tahoma"/>
                <a:cs typeface="Tahoma"/>
              </a:rPr>
            </a:br>
            <a:endParaRPr sz="2800" dirty="0">
              <a:latin typeface="Tahoma"/>
              <a:cs typeface="Tahoma"/>
            </a:endParaRPr>
          </a:p>
          <a:p>
            <a:pPr marL="12700"/>
            <a:r>
              <a:rPr lang="en-IN" sz="4800" spc="-335" dirty="0">
                <a:solidFill>
                  <a:srgbClr val="FFFFFF"/>
                </a:solidFill>
                <a:latin typeface="Tahoma"/>
                <a:cs typeface="Tahoma"/>
              </a:rPr>
              <a:t>Kashish Sharma </a:t>
            </a:r>
            <a:r>
              <a:rPr lang="en-IN" sz="2800" spc="-335" dirty="0">
                <a:solidFill>
                  <a:srgbClr val="FFFFFF"/>
                </a:solidFill>
                <a:latin typeface="Tahoma"/>
                <a:cs typeface="Tahoma"/>
              </a:rPr>
              <a:t>(0827IT211058)</a:t>
            </a:r>
            <a:br>
              <a:rPr lang="en-IN" sz="4800" spc="-335" dirty="0">
                <a:solidFill>
                  <a:srgbClr val="FFFFFF"/>
                </a:solidFill>
                <a:latin typeface="Tahoma"/>
                <a:cs typeface="Tahoma"/>
              </a:rPr>
            </a:br>
            <a:r>
              <a:rPr lang="en-IN" sz="4800" spc="-335" dirty="0">
                <a:solidFill>
                  <a:srgbClr val="FFFFFF"/>
                </a:solidFill>
                <a:latin typeface="Tahoma"/>
                <a:cs typeface="Tahoma"/>
              </a:rPr>
              <a:t>Gaurav Joshi </a:t>
            </a:r>
            <a:r>
              <a:rPr lang="en-IN" sz="2800" spc="-335" dirty="0">
                <a:solidFill>
                  <a:srgbClr val="FFFFFF"/>
                </a:solidFill>
                <a:latin typeface="Tahoma"/>
                <a:cs typeface="Tahoma"/>
              </a:rPr>
              <a:t>(0827IT211038)</a:t>
            </a:r>
            <a:br>
              <a:rPr lang="en-IN" sz="4800" spc="-335" dirty="0">
                <a:solidFill>
                  <a:srgbClr val="FFFFFF"/>
                </a:solidFill>
                <a:latin typeface="Tahoma"/>
                <a:cs typeface="Tahoma"/>
              </a:rPr>
            </a:br>
            <a:r>
              <a:rPr lang="en-IN" sz="4800" spc="-335" dirty="0">
                <a:solidFill>
                  <a:srgbClr val="FFFFFF"/>
                </a:solidFill>
                <a:latin typeface="Tahoma"/>
                <a:cs typeface="Tahoma"/>
              </a:rPr>
              <a:t>Astha Jain </a:t>
            </a:r>
            <a:r>
              <a:rPr lang="en-IN" sz="2800" spc="-335" dirty="0">
                <a:solidFill>
                  <a:srgbClr val="FFFFFF"/>
                </a:solidFill>
                <a:latin typeface="Tahoma"/>
                <a:cs typeface="Tahoma"/>
              </a:rPr>
              <a:t>(0827IT211020)</a:t>
            </a:r>
            <a:endParaRPr sz="2800" dirty="0">
              <a:latin typeface="Tahoma"/>
              <a:cs typeface="Tahom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200EF7-E2AF-1F0D-D93E-C34D20C5D8FE}"/>
              </a:ext>
            </a:extLst>
          </p:cNvPr>
          <p:cNvPicPr>
            <a:picLocks noChangeAspect="1"/>
          </p:cNvPicPr>
          <p:nvPr/>
        </p:nvPicPr>
        <p:blipFill>
          <a:blip r:embed="rId2"/>
          <a:stretch>
            <a:fillRect/>
          </a:stretch>
        </p:blipFill>
        <p:spPr>
          <a:xfrm>
            <a:off x="2019300" y="2095500"/>
            <a:ext cx="14249400" cy="7963613"/>
          </a:xfrm>
          <a:prstGeom prst="rect">
            <a:avLst/>
          </a:prstGeom>
        </p:spPr>
      </p:pic>
      <p:sp>
        <p:nvSpPr>
          <p:cNvPr id="5" name="TextBox 4">
            <a:extLst>
              <a:ext uri="{FF2B5EF4-FFF2-40B4-BE49-F238E27FC236}">
                <a16:creationId xmlns:a16="http://schemas.microsoft.com/office/drawing/2014/main" id="{9B12D136-6CAE-0E61-AF23-0732BBA84166}"/>
              </a:ext>
            </a:extLst>
          </p:cNvPr>
          <p:cNvSpPr txBox="1"/>
          <p:nvPr/>
        </p:nvSpPr>
        <p:spPr>
          <a:xfrm>
            <a:off x="838200" y="495300"/>
            <a:ext cx="9448800" cy="1107996"/>
          </a:xfrm>
          <a:prstGeom prst="rect">
            <a:avLst/>
          </a:prstGeom>
          <a:noFill/>
        </p:spPr>
        <p:txBody>
          <a:bodyPr wrap="square" rtlCol="0">
            <a:spAutoFit/>
          </a:bodyPr>
          <a:lstStyle/>
          <a:p>
            <a:r>
              <a:rPr lang="en-IN" sz="6600" b="1" dirty="0">
                <a:solidFill>
                  <a:schemeClr val="bg1"/>
                </a:solidFill>
                <a:latin typeface="Tahoma"/>
                <a:ea typeface="+mj-ea"/>
                <a:cs typeface="Tahoma"/>
              </a:rPr>
              <a:t>User</a:t>
            </a:r>
            <a:r>
              <a:rPr lang="en-IN" dirty="0"/>
              <a:t>     </a:t>
            </a:r>
            <a:r>
              <a:rPr lang="en-IN" sz="6600" b="1" dirty="0">
                <a:solidFill>
                  <a:schemeClr val="bg1"/>
                </a:solidFill>
                <a:latin typeface="Tahoma"/>
                <a:ea typeface="+mj-ea"/>
                <a:cs typeface="Tahoma"/>
              </a:rPr>
              <a:t>Interface</a:t>
            </a:r>
          </a:p>
        </p:txBody>
      </p:sp>
    </p:spTree>
    <p:extLst>
      <p:ext uri="{BB962C8B-B14F-4D97-AF65-F5344CB8AC3E}">
        <p14:creationId xmlns:p14="http://schemas.microsoft.com/office/powerpoint/2010/main" val="758666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40EE71-60E4-6DA1-0F3C-44314E4ACB9F}"/>
              </a:ext>
            </a:extLst>
          </p:cNvPr>
          <p:cNvPicPr>
            <a:picLocks noChangeAspect="1"/>
          </p:cNvPicPr>
          <p:nvPr/>
        </p:nvPicPr>
        <p:blipFill>
          <a:blip r:embed="rId2"/>
          <a:stretch>
            <a:fillRect/>
          </a:stretch>
        </p:blipFill>
        <p:spPr>
          <a:xfrm>
            <a:off x="1828166" y="1028343"/>
            <a:ext cx="14631668" cy="8230313"/>
          </a:xfrm>
          <a:prstGeom prst="rect">
            <a:avLst/>
          </a:prstGeom>
        </p:spPr>
      </p:pic>
    </p:spTree>
    <p:extLst>
      <p:ext uri="{BB962C8B-B14F-4D97-AF65-F5344CB8AC3E}">
        <p14:creationId xmlns:p14="http://schemas.microsoft.com/office/powerpoint/2010/main" val="4190372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3F52C3-5C54-2FC9-A067-C71ABB741055}"/>
              </a:ext>
            </a:extLst>
          </p:cNvPr>
          <p:cNvPicPr>
            <a:picLocks noChangeAspect="1"/>
          </p:cNvPicPr>
          <p:nvPr/>
        </p:nvPicPr>
        <p:blipFill>
          <a:blip r:embed="rId2"/>
          <a:stretch>
            <a:fillRect/>
          </a:stretch>
        </p:blipFill>
        <p:spPr>
          <a:xfrm>
            <a:off x="1828166" y="1028343"/>
            <a:ext cx="14631668" cy="8230313"/>
          </a:xfrm>
          <a:prstGeom prst="rect">
            <a:avLst/>
          </a:prstGeom>
        </p:spPr>
      </p:pic>
    </p:spTree>
    <p:extLst>
      <p:ext uri="{BB962C8B-B14F-4D97-AF65-F5344CB8AC3E}">
        <p14:creationId xmlns:p14="http://schemas.microsoft.com/office/powerpoint/2010/main" val="1673765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47001F-71D7-B3E7-BEBF-4F09CC6A6D41}"/>
              </a:ext>
            </a:extLst>
          </p:cNvPr>
          <p:cNvPicPr>
            <a:picLocks noChangeAspect="1"/>
          </p:cNvPicPr>
          <p:nvPr/>
        </p:nvPicPr>
        <p:blipFill>
          <a:blip r:embed="rId2"/>
          <a:stretch>
            <a:fillRect/>
          </a:stretch>
        </p:blipFill>
        <p:spPr>
          <a:xfrm>
            <a:off x="1828166" y="1028343"/>
            <a:ext cx="14631668" cy="8230313"/>
          </a:xfrm>
          <a:prstGeom prst="rect">
            <a:avLst/>
          </a:prstGeom>
        </p:spPr>
      </p:pic>
    </p:spTree>
    <p:extLst>
      <p:ext uri="{BB962C8B-B14F-4D97-AF65-F5344CB8AC3E}">
        <p14:creationId xmlns:p14="http://schemas.microsoft.com/office/powerpoint/2010/main" val="1984558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4EC751-7098-F1CF-8F1D-54F3B41DE3D1}"/>
              </a:ext>
            </a:extLst>
          </p:cNvPr>
          <p:cNvPicPr>
            <a:picLocks noChangeAspect="1"/>
          </p:cNvPicPr>
          <p:nvPr/>
        </p:nvPicPr>
        <p:blipFill>
          <a:blip r:embed="rId2"/>
          <a:stretch>
            <a:fillRect/>
          </a:stretch>
        </p:blipFill>
        <p:spPr>
          <a:xfrm>
            <a:off x="2514600" y="2324100"/>
            <a:ext cx="13411199" cy="7543800"/>
          </a:xfrm>
          <a:prstGeom prst="rect">
            <a:avLst/>
          </a:prstGeom>
        </p:spPr>
      </p:pic>
      <p:sp>
        <p:nvSpPr>
          <p:cNvPr id="5" name="TextBox 4">
            <a:extLst>
              <a:ext uri="{FF2B5EF4-FFF2-40B4-BE49-F238E27FC236}">
                <a16:creationId xmlns:a16="http://schemas.microsoft.com/office/drawing/2014/main" id="{33C58AFB-A115-3C6F-B09D-90C0AAFF72DA}"/>
              </a:ext>
            </a:extLst>
          </p:cNvPr>
          <p:cNvSpPr txBox="1"/>
          <p:nvPr/>
        </p:nvSpPr>
        <p:spPr>
          <a:xfrm>
            <a:off x="990600" y="647700"/>
            <a:ext cx="7620000" cy="1169551"/>
          </a:xfrm>
          <a:prstGeom prst="rect">
            <a:avLst/>
          </a:prstGeom>
          <a:noFill/>
        </p:spPr>
        <p:txBody>
          <a:bodyPr wrap="square" rtlCol="0">
            <a:spAutoFit/>
          </a:bodyPr>
          <a:lstStyle/>
          <a:p>
            <a:r>
              <a:rPr lang="en-IN" sz="7000" b="1" dirty="0">
                <a:solidFill>
                  <a:schemeClr val="bg1"/>
                </a:solidFill>
                <a:latin typeface="Tahoma" panose="020B0604030504040204" pitchFamily="34" charset="0"/>
                <a:ea typeface="Tahoma" panose="020B0604030504040204" pitchFamily="34" charset="0"/>
                <a:cs typeface="Tahoma" panose="020B0604030504040204" pitchFamily="34" charset="0"/>
              </a:rPr>
              <a:t>Admin </a:t>
            </a:r>
            <a:r>
              <a:rPr lang="en-IN" dirty="0"/>
              <a:t> </a:t>
            </a:r>
            <a:r>
              <a:rPr lang="en-IN" sz="7000" b="1" dirty="0">
                <a:solidFill>
                  <a:schemeClr val="bg1"/>
                </a:solidFill>
                <a:latin typeface="Tahoma" panose="020B0604030504040204" pitchFamily="34" charset="0"/>
                <a:ea typeface="Tahoma" panose="020B0604030504040204" pitchFamily="34" charset="0"/>
                <a:cs typeface="Tahoma" panose="020B0604030504040204" pitchFamily="34" charset="0"/>
              </a:rPr>
              <a:t>Module</a:t>
            </a:r>
          </a:p>
        </p:txBody>
      </p:sp>
    </p:spTree>
    <p:extLst>
      <p:ext uri="{BB962C8B-B14F-4D97-AF65-F5344CB8AC3E}">
        <p14:creationId xmlns:p14="http://schemas.microsoft.com/office/powerpoint/2010/main" val="1474031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999613"/>
          </a:xfrm>
          <a:custGeom>
            <a:avLst/>
            <a:gdLst/>
            <a:ahLst/>
            <a:cxnLst/>
            <a:rect l="l" t="t" r="r" b="b"/>
            <a:pathLst>
              <a:path w="18288000" h="1999614">
                <a:moveTo>
                  <a:pt x="18287998" y="1999280"/>
                </a:moveTo>
                <a:lnTo>
                  <a:pt x="0" y="1999280"/>
                </a:lnTo>
                <a:lnTo>
                  <a:pt x="0" y="0"/>
                </a:lnTo>
                <a:lnTo>
                  <a:pt x="18287998" y="0"/>
                </a:lnTo>
                <a:lnTo>
                  <a:pt x="18287998" y="1999280"/>
                </a:lnTo>
                <a:close/>
              </a:path>
            </a:pathLst>
          </a:custGeom>
          <a:solidFill>
            <a:srgbClr val="408AB3"/>
          </a:solidFill>
        </p:spPr>
        <p:txBody>
          <a:bodyPr wrap="square" lIns="0" tIns="0" rIns="0" bIns="0" rtlCol="0"/>
          <a:lstStyle/>
          <a:p>
            <a:endParaRPr/>
          </a:p>
        </p:txBody>
      </p:sp>
      <p:sp>
        <p:nvSpPr>
          <p:cNvPr id="3" name="object 3"/>
          <p:cNvSpPr txBox="1">
            <a:spLocks noGrp="1"/>
          </p:cNvSpPr>
          <p:nvPr>
            <p:ph type="title"/>
          </p:nvPr>
        </p:nvSpPr>
        <p:spPr>
          <a:xfrm>
            <a:off x="381000" y="489428"/>
            <a:ext cx="5786772" cy="1090042"/>
          </a:xfrm>
          <a:prstGeom prst="rect">
            <a:avLst/>
          </a:prstGeom>
        </p:spPr>
        <p:txBody>
          <a:bodyPr vert="horz" wrap="square" lIns="0" tIns="12700" rIns="0" bIns="0" rtlCol="0">
            <a:spAutoFit/>
          </a:bodyPr>
          <a:lstStyle/>
          <a:p>
            <a:pPr marL="12700">
              <a:lnSpc>
                <a:spcPct val="100000"/>
              </a:lnSpc>
              <a:spcBef>
                <a:spcPts val="100"/>
              </a:spcBef>
            </a:pPr>
            <a:r>
              <a:rPr lang="en-IN" sz="7000" dirty="0">
                <a:solidFill>
                  <a:schemeClr val="bg1"/>
                </a:solidFill>
                <a:latin typeface="Tahoma" panose="020B0604030504040204" pitchFamily="34" charset="0"/>
                <a:ea typeface="Tahoma" panose="020B0604030504040204" pitchFamily="34" charset="0"/>
                <a:cs typeface="Tahoma" panose="020B0604030504040204" pitchFamily="34" charset="0"/>
              </a:rPr>
              <a:t>User Module</a:t>
            </a:r>
            <a:endParaRPr sz="70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9" name="object 9"/>
          <p:cNvSpPr txBox="1"/>
          <p:nvPr/>
        </p:nvSpPr>
        <p:spPr>
          <a:xfrm>
            <a:off x="14810178" y="9869704"/>
            <a:ext cx="304800" cy="281305"/>
          </a:xfrm>
          <a:prstGeom prst="rect">
            <a:avLst/>
          </a:prstGeom>
        </p:spPr>
        <p:txBody>
          <a:bodyPr vert="horz" wrap="square" lIns="0" tIns="0" rIns="0" bIns="0" rtlCol="0">
            <a:spAutoFit/>
          </a:bodyPr>
          <a:lstStyle/>
          <a:p>
            <a:pPr marL="12700">
              <a:lnSpc>
                <a:spcPts val="2090"/>
              </a:lnSpc>
            </a:pPr>
            <a:r>
              <a:rPr sz="1800" i="1" dirty="0">
                <a:solidFill>
                  <a:srgbClr val="0C0C0C"/>
                </a:solidFill>
                <a:latin typeface="Arial"/>
                <a:cs typeface="Arial"/>
              </a:rPr>
              <a:t>‹#›</a:t>
            </a:r>
            <a:endParaRPr sz="1800">
              <a:latin typeface="Arial"/>
              <a:cs typeface="Arial"/>
            </a:endParaRPr>
          </a:p>
        </p:txBody>
      </p:sp>
      <p:pic>
        <p:nvPicPr>
          <p:cNvPr id="13" name="Picture 12">
            <a:extLst>
              <a:ext uri="{FF2B5EF4-FFF2-40B4-BE49-F238E27FC236}">
                <a16:creationId xmlns:a16="http://schemas.microsoft.com/office/drawing/2014/main" id="{26EA6CE1-0A29-E0C1-5EBA-16DDE01037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8893" y="2247900"/>
            <a:ext cx="12101285" cy="773990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401</TotalTime>
  <Words>155</Words>
  <Application>Microsoft Office PowerPoint</Application>
  <PresentationFormat>Custom</PresentationFormat>
  <Paragraphs>32</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Book Antiqua</vt:lpstr>
      <vt:lpstr>Calibri</vt:lpstr>
      <vt:lpstr>Tahoma</vt:lpstr>
      <vt:lpstr>Office Theme</vt:lpstr>
      <vt:lpstr>Acropolis Institute of Technology &amp;  Research, Indore</vt:lpstr>
      <vt:lpstr>PowerPoint Presentation</vt:lpstr>
      <vt:lpstr>Team Members   Kashish Sharma (0827IT211058) Gaurav Joshi (0827IT211038) Astha Jain (0827IT211020)</vt:lpstr>
      <vt:lpstr>PowerPoint Presentation</vt:lpstr>
      <vt:lpstr>PowerPoint Presentation</vt:lpstr>
      <vt:lpstr>PowerPoint Presentation</vt:lpstr>
      <vt:lpstr>PowerPoint Presentation</vt:lpstr>
      <vt:lpstr>PowerPoint Presentation</vt:lpstr>
      <vt:lpstr>User Module</vt:lpstr>
      <vt:lpstr>Use Case Diagram</vt:lpstr>
      <vt:lpstr>E-R Diagram</vt:lpstr>
      <vt:lpstr>Data Flow Diagram</vt:lpstr>
      <vt:lpstr>PowerPoint Presentation</vt:lpstr>
      <vt:lpstr>PowerPoint Presentation</vt:lpstr>
      <vt:lpstr>Acknowledgment</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Synopsis_presentation_format.pptx</dc:title>
  <dc:creator>Nidhi Bhagat</dc:creator>
  <cp:keywords>DAFsinhpT9c,BAFhQ0yr10M</cp:keywords>
  <cp:lastModifiedBy>Astha Jain</cp:lastModifiedBy>
  <cp:revision>5</cp:revision>
  <dcterms:created xsi:type="dcterms:W3CDTF">2023-10-09T08:53:10Z</dcterms:created>
  <dcterms:modified xsi:type="dcterms:W3CDTF">2023-10-12T06:39:46Z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2023-09-05T00:00:00Z</vt:filetime>
  </property>
  <property fmtid="{D5CDD505-2E9C-101B-9397-08002B2CF9AE}" pid="3" name="Creator">
    <vt:lpwstr>Canva</vt:lpwstr>
  </property>
  <property fmtid="{D5CDD505-2E9C-101B-9397-08002B2CF9AE}" pid="4" name="LastSaved">
    <vt:filetime>2023-10-09T00:00:00Z</vt:filetime>
  </property>
</Properties>
</file>